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54"/>
  </p:notesMasterIdLst>
  <p:sldIdLst>
    <p:sldId id="256" r:id="rId2"/>
    <p:sldId id="328" r:id="rId3"/>
    <p:sldId id="337" r:id="rId4"/>
    <p:sldId id="285" r:id="rId5"/>
    <p:sldId id="330" r:id="rId6"/>
    <p:sldId id="338" r:id="rId7"/>
    <p:sldId id="331" r:id="rId8"/>
    <p:sldId id="332" r:id="rId9"/>
    <p:sldId id="333" r:id="rId10"/>
    <p:sldId id="335" r:id="rId11"/>
    <p:sldId id="340" r:id="rId12"/>
    <p:sldId id="341" r:id="rId13"/>
    <p:sldId id="339" r:id="rId14"/>
    <p:sldId id="336" r:id="rId15"/>
    <p:sldId id="297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1" r:id="rId25"/>
    <p:sldId id="352" r:id="rId26"/>
    <p:sldId id="353" r:id="rId27"/>
    <p:sldId id="354" r:id="rId28"/>
    <p:sldId id="350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6" r:id="rId40"/>
    <p:sldId id="367" r:id="rId41"/>
    <p:sldId id="368" r:id="rId42"/>
    <p:sldId id="365" r:id="rId43"/>
    <p:sldId id="369" r:id="rId44"/>
    <p:sldId id="370" r:id="rId45"/>
    <p:sldId id="286" r:id="rId46"/>
    <p:sldId id="371" r:id="rId47"/>
    <p:sldId id="372" r:id="rId48"/>
    <p:sldId id="373" r:id="rId49"/>
    <p:sldId id="374" r:id="rId50"/>
    <p:sldId id="325" r:id="rId51"/>
    <p:sldId id="326" r:id="rId52"/>
    <p:sldId id="329" r:id="rId53"/>
  </p:sldIdLst>
  <p:sldSz cx="9144000" cy="6858000" type="screen4x3"/>
  <p:notesSz cx="6858000" cy="9144000"/>
  <p:embeddedFontLst>
    <p:embeddedFont>
      <p:font typeface="Quicksand" pitchFamily="2" charset="7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C8A016-AEC4-40E9-8F70-4697B3856742}">
  <a:tblStyle styleId="{97C8A016-AEC4-40E9-8F70-4697B385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2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738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9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99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115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08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85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499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06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nodejs.org/en/download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-react-app.dev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1730798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JS </a:t>
            </a:r>
            <a:r>
              <a:rPr lang="en-US" dirty="0" err="1"/>
              <a:t>Intermediário</a:t>
            </a:r>
            <a:r>
              <a:rPr lang="en-US" dirty="0"/>
              <a:t> – Aula 1</a:t>
            </a:r>
          </a:p>
        </p:txBody>
      </p:sp>
      <p:sp>
        <p:nvSpPr>
          <p:cNvPr id="3" name="Google Shape;95;p15">
            <a:extLst>
              <a:ext uri="{FF2B5EF4-FFF2-40B4-BE49-F238E27FC236}">
                <a16:creationId xmlns:a16="http://schemas.microsoft.com/office/drawing/2014/main" id="{33759E29-F3F1-E34F-8BBA-814692C721B0}"/>
              </a:ext>
            </a:extLst>
          </p:cNvPr>
          <p:cNvSpPr txBox="1">
            <a:spLocks/>
          </p:cNvSpPr>
          <p:nvPr/>
        </p:nvSpPr>
        <p:spPr>
          <a:xfrm>
            <a:off x="1319175" y="4772032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PUC Campinas.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Dynamically</a:t>
            </a:r>
            <a:r>
              <a:rPr lang="pt-BR" dirty="0"/>
              <a:t> </a:t>
            </a:r>
            <a:r>
              <a:rPr lang="pt-BR" dirty="0" err="1"/>
              <a:t>Typed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224325"/>
            <a:ext cx="6858000" cy="4967700"/>
          </a:xfrm>
        </p:spPr>
        <p:txBody>
          <a:bodyPr/>
          <a:lstStyle/>
          <a:p>
            <a:pPr marL="38100" indent="0">
              <a:buNone/>
            </a:pPr>
            <a:endParaRPr lang="pt-BR" sz="2400" dirty="0"/>
          </a:p>
          <a:p>
            <a:r>
              <a:rPr lang="pt-BR" sz="2400" dirty="0"/>
              <a:t>O </a:t>
            </a:r>
            <a:r>
              <a:rPr lang="pt-BR" sz="2400" dirty="0" err="1"/>
              <a:t>Javascript</a:t>
            </a:r>
            <a:r>
              <a:rPr lang="pt-BR" sz="2400" dirty="0"/>
              <a:t> é dinamicamente </a:t>
            </a:r>
            <a:r>
              <a:rPr lang="pt-BR" sz="2400" dirty="0" err="1"/>
              <a:t>tipado</a:t>
            </a:r>
            <a:r>
              <a:rPr lang="pt-BR" sz="2400" dirty="0"/>
              <a:t>, diferente do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Demo </a:t>
            </a:r>
            <a:r>
              <a:rPr lang="pt-BR" sz="2400" dirty="0" err="1"/>
              <a:t>Dynamically</a:t>
            </a:r>
            <a:r>
              <a:rPr lang="pt-BR" sz="2400" dirty="0"/>
              <a:t> </a:t>
            </a:r>
            <a:r>
              <a:rPr lang="pt-BR" sz="2400" dirty="0" err="1"/>
              <a:t>Typed</a:t>
            </a:r>
            <a:r>
              <a:rPr lang="pt-BR" sz="2400" dirty="0"/>
              <a:t>.</a:t>
            </a:r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701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Features</a:t>
            </a:r>
            <a:r>
              <a:rPr lang="pt-BR" dirty="0"/>
              <a:t> do </a:t>
            </a:r>
            <a:r>
              <a:rPr lang="pt-BR" dirty="0" err="1"/>
              <a:t>Typescript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890300"/>
            <a:ext cx="6858000" cy="4967700"/>
          </a:xfrm>
        </p:spPr>
        <p:txBody>
          <a:bodyPr/>
          <a:lstStyle/>
          <a:p>
            <a:r>
              <a:rPr lang="pt-BR" sz="2400" dirty="0" err="1"/>
              <a:t>Features</a:t>
            </a:r>
            <a:r>
              <a:rPr lang="pt-BR" sz="2400" dirty="0"/>
              <a:t> como Classes, Interfaces e </a:t>
            </a:r>
            <a:r>
              <a:rPr lang="pt-BR" sz="2400" dirty="0" err="1"/>
              <a:t>Tipágem</a:t>
            </a:r>
            <a:r>
              <a:rPr lang="pt-BR" sz="2400" dirty="0"/>
              <a:t> Estática opcional</a:t>
            </a:r>
          </a:p>
          <a:p>
            <a:endParaRPr lang="pt-BR" sz="2400" dirty="0"/>
          </a:p>
          <a:p>
            <a:r>
              <a:rPr lang="pt-BR" sz="2400" dirty="0"/>
              <a:t>Com a utilização das suas funcionalidades, principalmente de </a:t>
            </a:r>
            <a:r>
              <a:rPr lang="pt-BR" sz="2400" i="1" dirty="0" err="1"/>
              <a:t>Static</a:t>
            </a:r>
            <a:r>
              <a:rPr lang="pt-BR" sz="2400" i="1" dirty="0"/>
              <a:t> </a:t>
            </a:r>
            <a:r>
              <a:rPr lang="pt-BR" sz="2400" i="1" dirty="0" err="1"/>
              <a:t>Type</a:t>
            </a:r>
            <a:r>
              <a:rPr lang="pt-BR" sz="2400" i="1" dirty="0"/>
              <a:t>, </a:t>
            </a:r>
            <a:r>
              <a:rPr lang="pt-BR" sz="2400" dirty="0"/>
              <a:t>conseguimos um suporte da IDE para o desenvolvimento do nosso código, apontando erros durante o processo de </a:t>
            </a:r>
            <a:r>
              <a:rPr lang="pt-BR" sz="2400" dirty="0" err="1"/>
              <a:t>dev</a:t>
            </a:r>
            <a:r>
              <a:rPr lang="pt-BR" sz="2400" dirty="0"/>
              <a:t> do código.</a:t>
            </a:r>
          </a:p>
          <a:p>
            <a:pPr marL="38100" indent="0">
              <a:buNone/>
            </a:pPr>
            <a:endParaRPr lang="pt-BR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557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Typescript</a:t>
            </a:r>
            <a:r>
              <a:rPr lang="pt-BR" dirty="0"/>
              <a:t> pode ser processado pelo Browser?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890300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Não, o </a:t>
            </a:r>
            <a:r>
              <a:rPr lang="pt-BR" sz="2400" i="1" dirty="0" err="1"/>
              <a:t>Typescript</a:t>
            </a:r>
            <a:r>
              <a:rPr lang="pt-BR" sz="2400" i="1" dirty="0"/>
              <a:t> </a:t>
            </a:r>
            <a:r>
              <a:rPr lang="pt-BR" sz="2400" dirty="0"/>
              <a:t> no nosso caso será utilizado somente no processo de desenvolvimento, após o processo de Build ele volta a se tornar um código </a:t>
            </a:r>
            <a:r>
              <a:rPr lang="pt-BR" sz="2400" dirty="0" err="1"/>
              <a:t>Javascript</a:t>
            </a:r>
            <a:r>
              <a:rPr lang="pt-BR" sz="2400" dirty="0"/>
              <a:t>, sendo possível ser interpretado pelos Navegadores.</a:t>
            </a:r>
            <a:endParaRPr lang="pt-BR" sz="24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9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</a:t>
            </a:r>
            <a:r>
              <a:rPr lang="en" dirty="0" err="1"/>
              <a:t>começar</a:t>
            </a:r>
            <a:r>
              <a:rPr lang="en" dirty="0"/>
              <a:t> com o Typescript?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909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527842" y="1870542"/>
            <a:ext cx="5122800" cy="3417133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</a:t>
            </a:r>
            <a:r>
              <a:rPr lang="en" dirty="0" err="1"/>
              <a:t>começar</a:t>
            </a:r>
            <a:r>
              <a:rPr lang="en" dirty="0"/>
              <a:t> a </a:t>
            </a:r>
            <a:r>
              <a:rPr lang="en" dirty="0" err="1"/>
              <a:t>utiliz</a:t>
            </a:r>
            <a:r>
              <a:rPr lang="pt-BR" dirty="0"/>
              <a:t>ar o </a:t>
            </a:r>
            <a:r>
              <a:rPr lang="pt-BR" dirty="0" err="1"/>
              <a:t>Typescript</a:t>
            </a:r>
            <a:r>
              <a:rPr lang="pt-BR" dirty="0"/>
              <a:t>?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710573" y="3001489"/>
            <a:ext cx="5202549" cy="24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Requirements:</a:t>
            </a:r>
          </a:p>
          <a:p>
            <a:pPr marL="0" lvl="0" indent="0">
              <a:buNone/>
            </a:pPr>
            <a:r>
              <a:rPr lang="en-US" dirty="0"/>
              <a:t>Install Node LTS + NPM.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4"/>
              </a:rPr>
              <a:t>https://nodejs.org/en/download/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Install your favorite IDE.</a:t>
            </a:r>
          </a:p>
          <a:p>
            <a:pPr marL="0" lvl="0" indent="0">
              <a:buNone/>
            </a:pPr>
            <a:r>
              <a:rPr lang="pt-BR" dirty="0">
                <a:hlinkClick r:id="rId5"/>
              </a:rPr>
              <a:t>https://code.visualstudio.com/</a:t>
            </a:r>
            <a:endParaRPr lang="pt-BR" dirty="0"/>
          </a:p>
          <a:p>
            <a:pPr marL="0" lv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en-US" dirty="0"/>
              <a:t>Site </a:t>
            </a:r>
            <a:r>
              <a:rPr lang="en-US" dirty="0" err="1"/>
              <a:t>oficial</a:t>
            </a:r>
            <a:r>
              <a:rPr lang="en-US" dirty="0"/>
              <a:t>: </a:t>
            </a:r>
            <a:r>
              <a:rPr lang="en-US" dirty="0" err="1"/>
              <a:t>www.typescriptlang.org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894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</a:t>
            </a:r>
            <a:r>
              <a:rPr lang="pt-BR" dirty="0" err="1"/>
              <a:t>Typescript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890300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 err="1"/>
              <a:t>Npm</a:t>
            </a:r>
            <a:r>
              <a:rPr lang="pt-BR" sz="2000" dirty="0"/>
              <a:t> </a:t>
            </a:r>
            <a:r>
              <a:rPr lang="pt-BR" sz="2000" dirty="0" err="1"/>
              <a:t>install</a:t>
            </a:r>
            <a:r>
              <a:rPr lang="pt-BR" sz="2000" dirty="0"/>
              <a:t> </a:t>
            </a:r>
            <a:r>
              <a:rPr lang="pt-BR" sz="2000" dirty="0" err="1"/>
              <a:t>typescript</a:t>
            </a:r>
            <a:r>
              <a:rPr lang="pt-BR" sz="2000" dirty="0"/>
              <a:t> – Instalando Localmente em um projeto.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 err="1"/>
              <a:t>Npm</a:t>
            </a:r>
            <a:r>
              <a:rPr lang="pt-BR" sz="2000" dirty="0"/>
              <a:t> </a:t>
            </a:r>
            <a:r>
              <a:rPr lang="pt-BR" sz="2000" dirty="0" err="1"/>
              <a:t>install</a:t>
            </a:r>
            <a:r>
              <a:rPr lang="pt-BR" sz="2000" dirty="0"/>
              <a:t> –</a:t>
            </a:r>
            <a:r>
              <a:rPr lang="pt-BR" sz="2000" dirty="0" err="1"/>
              <a:t>g</a:t>
            </a:r>
            <a:r>
              <a:rPr lang="pt-BR" sz="2000" dirty="0"/>
              <a:t> </a:t>
            </a:r>
            <a:r>
              <a:rPr lang="pt-BR" sz="2000" dirty="0" err="1"/>
              <a:t>typescript</a:t>
            </a:r>
            <a:r>
              <a:rPr lang="pt-BR" sz="2000" dirty="0"/>
              <a:t> – Instalando globalmente no ambiente.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782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Inicializando um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890300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No nosso exemplo anterior inicializaremos um novo projeto utilizando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b="1" dirty="0" err="1"/>
              <a:t>npm</a:t>
            </a:r>
            <a:r>
              <a:rPr lang="pt-BR" sz="2000" b="1" dirty="0"/>
              <a:t> </a:t>
            </a:r>
            <a:r>
              <a:rPr lang="pt-BR" sz="2000" b="1" dirty="0" err="1"/>
              <a:t>init</a:t>
            </a:r>
            <a:r>
              <a:rPr lang="pt-BR" sz="2000" b="1" dirty="0"/>
              <a:t> </a:t>
            </a:r>
            <a:r>
              <a:rPr lang="pt-BR" sz="2000" b="1" dirty="0" err="1"/>
              <a:t>or</a:t>
            </a:r>
            <a:r>
              <a:rPr lang="pt-BR" sz="2000" b="1" dirty="0"/>
              <a:t> </a:t>
            </a:r>
            <a:r>
              <a:rPr lang="pt-BR" sz="2000" b="1" dirty="0" err="1"/>
              <a:t>npm</a:t>
            </a:r>
            <a:r>
              <a:rPr lang="pt-BR" sz="2000" b="1" dirty="0"/>
              <a:t> </a:t>
            </a:r>
            <a:r>
              <a:rPr lang="pt-BR" sz="2000" b="1" dirty="0" err="1"/>
              <a:t>init</a:t>
            </a:r>
            <a:r>
              <a:rPr lang="pt-BR" sz="2000" b="1" dirty="0"/>
              <a:t> –</a:t>
            </a:r>
            <a:r>
              <a:rPr lang="pt-BR" sz="2000" b="1" dirty="0" err="1"/>
              <a:t>y</a:t>
            </a:r>
            <a:endParaRPr lang="pt-BR" sz="2000" b="1" dirty="0"/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b="1" dirty="0" err="1"/>
              <a:t>npm</a:t>
            </a:r>
            <a:r>
              <a:rPr lang="pt-BR" sz="2000" b="1" dirty="0"/>
              <a:t> </a:t>
            </a:r>
            <a:r>
              <a:rPr lang="pt-BR" sz="2000" b="1" dirty="0" err="1"/>
              <a:t>install</a:t>
            </a:r>
            <a:r>
              <a:rPr lang="pt-BR" sz="2000" b="1" dirty="0"/>
              <a:t> </a:t>
            </a:r>
            <a:r>
              <a:rPr lang="pt-BR" sz="2000" b="1" dirty="0" err="1"/>
              <a:t>typescript</a:t>
            </a:r>
            <a:r>
              <a:rPr lang="pt-BR" sz="2000" b="1" dirty="0"/>
              <a:t>.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907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Inicializando um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213203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Todo código </a:t>
            </a:r>
            <a:r>
              <a:rPr lang="pt-BR" sz="2400" dirty="0" err="1"/>
              <a:t>Typescript</a:t>
            </a:r>
            <a:r>
              <a:rPr lang="pt-BR" sz="2400" dirty="0"/>
              <a:t> após o processo de </a:t>
            </a:r>
            <a:r>
              <a:rPr lang="pt-BR" sz="2400" b="1" dirty="0"/>
              <a:t>compilação</a:t>
            </a:r>
            <a:r>
              <a:rPr lang="pt-BR" sz="2400" dirty="0"/>
              <a:t> se tornará um arquivo </a:t>
            </a:r>
            <a:r>
              <a:rPr lang="pt-BR" sz="2400" dirty="0" err="1"/>
              <a:t>Javascript</a:t>
            </a:r>
            <a:r>
              <a:rPr lang="pt-BR" sz="2400" dirty="0"/>
              <a:t> compilado removendo todos os nossos Tipos especiais que não podem ser interpretados pelo Browser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08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Inicializando um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213203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Utilizaremos o comando </a:t>
            </a:r>
            <a:r>
              <a:rPr lang="pt-BR" sz="2400" b="1" dirty="0" err="1"/>
              <a:t>npx</a:t>
            </a:r>
            <a:r>
              <a:rPr lang="pt-BR" sz="2400" b="1" dirty="0"/>
              <a:t> </a:t>
            </a:r>
            <a:r>
              <a:rPr lang="pt-BR" sz="2400" b="1" dirty="0" err="1"/>
              <a:t>tsc</a:t>
            </a:r>
            <a:r>
              <a:rPr lang="pt-BR" sz="2400" b="1" dirty="0"/>
              <a:t> </a:t>
            </a:r>
            <a:r>
              <a:rPr lang="pt-BR" sz="2400" dirty="0"/>
              <a:t>para realizar a compilação do nosso arquivo.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/>
              <a:t>Ele espera como </a:t>
            </a:r>
            <a:r>
              <a:rPr lang="pt-BR" sz="2400" dirty="0" err="1"/>
              <a:t>parametro</a:t>
            </a:r>
            <a:r>
              <a:rPr lang="pt-BR" sz="2400" dirty="0"/>
              <a:t> um arquivo de configuração para enviarmos parâmetros para o processo de compilação.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381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Inicializando um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No caso do nosso exemplo, será executado o comando apontando diretamente para nosso arquivo alvo da compilação.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 err="1"/>
              <a:t>npx</a:t>
            </a:r>
            <a:r>
              <a:rPr lang="pt-BR" sz="2400" dirty="0"/>
              <a:t> </a:t>
            </a:r>
            <a:r>
              <a:rPr lang="pt-BR" sz="2400" dirty="0" err="1"/>
              <a:t>tsc</a:t>
            </a:r>
            <a:r>
              <a:rPr lang="pt-BR" sz="2400" dirty="0"/>
              <a:t> &lt;</a:t>
            </a:r>
            <a:r>
              <a:rPr lang="pt-BR" sz="2400" dirty="0" err="1"/>
              <a:t>arquivo_alvo</a:t>
            </a:r>
            <a:r>
              <a:rPr lang="pt-BR" sz="2400" dirty="0"/>
              <a:t>&gt;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/>
              <a:t>Esse processo nos avisará inclusive sobre erros durante o processo de compilação. Os mesmos que a nossa IDE irá apontar durante o processo de desenvolvimento.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58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abordados durante a aula de hoje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7757785" cy="4967700"/>
          </a:xfrm>
        </p:spPr>
        <p:txBody>
          <a:bodyPr/>
          <a:lstStyle/>
          <a:p>
            <a:r>
              <a:rPr lang="pt-BR" dirty="0" err="1"/>
              <a:t>Typescript</a:t>
            </a:r>
            <a:endParaRPr lang="pt-BR" dirty="0"/>
          </a:p>
          <a:p>
            <a:r>
              <a:rPr lang="pt-BR" dirty="0"/>
              <a:t>O que é </a:t>
            </a:r>
            <a:r>
              <a:rPr lang="pt-BR" dirty="0" err="1"/>
              <a:t>Typescript</a:t>
            </a:r>
            <a:r>
              <a:rPr lang="pt-BR" dirty="0"/>
              <a:t>?</a:t>
            </a:r>
          </a:p>
          <a:p>
            <a:r>
              <a:rPr lang="en" dirty="0"/>
              <a:t>Static vs Dynamic Typing</a:t>
            </a:r>
            <a:endParaRPr lang="pt-BR" dirty="0"/>
          </a:p>
          <a:p>
            <a:r>
              <a:rPr lang="pt-BR" dirty="0"/>
              <a:t>Básicos do </a:t>
            </a:r>
            <a:r>
              <a:rPr lang="pt-BR" dirty="0" err="1"/>
              <a:t>Typescript</a:t>
            </a:r>
            <a:endParaRPr lang="pt-BR" dirty="0"/>
          </a:p>
          <a:p>
            <a:r>
              <a:rPr lang="pt-BR" dirty="0"/>
              <a:t>Por que utilizar </a:t>
            </a:r>
            <a:r>
              <a:rPr lang="pt-BR" dirty="0" err="1"/>
              <a:t>Typescript</a:t>
            </a:r>
            <a:r>
              <a:rPr lang="pt-BR" dirty="0"/>
              <a:t> dentro do </a:t>
            </a:r>
            <a:r>
              <a:rPr lang="pt-BR" dirty="0" err="1"/>
              <a:t>React</a:t>
            </a:r>
            <a:r>
              <a:rPr lang="pt-BR" dirty="0"/>
              <a:t>?</a:t>
            </a:r>
          </a:p>
          <a:p>
            <a:r>
              <a:rPr lang="pt-BR" dirty="0"/>
              <a:t>Como utilizá-lo dentro do </a:t>
            </a:r>
            <a:r>
              <a:rPr lang="pt-BR" dirty="0" err="1"/>
              <a:t>React</a:t>
            </a:r>
            <a:r>
              <a:rPr lang="pt-BR" dirty="0"/>
              <a:t>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65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Inicializando um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No caso do nosso exemplo, será executado o comando apontando diretamente para nosso arquivo alvo da compilação.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 err="1"/>
              <a:t>npx</a:t>
            </a:r>
            <a:r>
              <a:rPr lang="pt-BR" sz="2400" dirty="0"/>
              <a:t> </a:t>
            </a:r>
            <a:r>
              <a:rPr lang="pt-BR" sz="2400" dirty="0" err="1"/>
              <a:t>tsc</a:t>
            </a:r>
            <a:r>
              <a:rPr lang="pt-BR" sz="2400" dirty="0"/>
              <a:t> &lt;</a:t>
            </a:r>
            <a:r>
              <a:rPr lang="pt-BR" sz="2400" dirty="0" err="1"/>
              <a:t>arquivo_alvo</a:t>
            </a:r>
            <a:r>
              <a:rPr lang="pt-BR" sz="2400" dirty="0"/>
              <a:t>&gt;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/>
              <a:t>Esse processo nos avisará inclusive sobre erros durante o processo de compilação. Os mesmos que a nossa IDE irá apontar durante o processo de desenvolvimento.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888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Inicializando um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Após o processo de compilação, vemos que diversas palavras relacionadas a sintaxe foram convertidas para código </a:t>
            </a:r>
            <a:r>
              <a:rPr lang="pt-BR" sz="2400" dirty="0" err="1"/>
              <a:t>javascript</a:t>
            </a:r>
            <a:r>
              <a:rPr lang="pt-BR" sz="2400" dirty="0"/>
              <a:t> puro. Que pode ser interpretado pelo Browser.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/>
              <a:t>Com isso, nós nos protegemos de erros no processo de desenvolvimento e entrega de código e possíveis efeitos não esperados utilizando a declaração estática de Tipos(</a:t>
            </a:r>
            <a:r>
              <a:rPr lang="pt-BR" sz="2400" dirty="0" err="1"/>
              <a:t>Static-Typing</a:t>
            </a:r>
            <a:r>
              <a:rPr lang="pt-BR" sz="2400" dirty="0"/>
              <a:t>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339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TS Types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21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Basic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Temos alguns </a:t>
            </a:r>
            <a:r>
              <a:rPr lang="pt-BR" sz="2400" dirty="0" err="1"/>
              <a:t>Types</a:t>
            </a:r>
            <a:r>
              <a:rPr lang="pt-BR" sz="2400" dirty="0"/>
              <a:t> que já são incluídos e interpretados no JS por default, são chamados de Tipos Primitivos:</a:t>
            </a:r>
          </a:p>
          <a:p>
            <a:pPr marL="38100" indent="0">
              <a:buNone/>
            </a:pPr>
            <a:endParaRPr lang="pt-BR" sz="2400" dirty="0"/>
          </a:p>
          <a:p>
            <a:pPr>
              <a:buFontTx/>
              <a:buChar char="-"/>
            </a:pPr>
            <a:r>
              <a:rPr lang="pt-BR" sz="2400" dirty="0" err="1"/>
              <a:t>Number</a:t>
            </a:r>
            <a:r>
              <a:rPr lang="pt-BR" sz="2400" dirty="0"/>
              <a:t>.</a:t>
            </a:r>
          </a:p>
          <a:p>
            <a:pPr>
              <a:buFontTx/>
              <a:buChar char="-"/>
            </a:pPr>
            <a:r>
              <a:rPr lang="pt-BR" sz="2400" dirty="0" err="1"/>
              <a:t>String</a:t>
            </a:r>
            <a:r>
              <a:rPr lang="pt-BR" sz="2400" dirty="0"/>
              <a:t>.</a:t>
            </a:r>
          </a:p>
          <a:p>
            <a:pPr>
              <a:buFontTx/>
              <a:buChar char="-"/>
            </a:pPr>
            <a:r>
              <a:rPr lang="pt-BR" sz="2400" dirty="0" err="1"/>
              <a:t>Boolean</a:t>
            </a:r>
            <a:r>
              <a:rPr lang="pt-BR" sz="2400" dirty="0"/>
              <a:t>.</a:t>
            </a:r>
          </a:p>
          <a:p>
            <a:pPr>
              <a:buFontTx/>
              <a:buChar char="-"/>
            </a:pPr>
            <a:r>
              <a:rPr lang="pt-BR" sz="2400" dirty="0" err="1"/>
              <a:t>Undefined</a:t>
            </a:r>
            <a:endParaRPr lang="pt-BR" sz="2400" dirty="0"/>
          </a:p>
          <a:p>
            <a:pPr>
              <a:buFontTx/>
              <a:buChar char="-"/>
            </a:pPr>
            <a:r>
              <a:rPr lang="pt-BR" sz="2400" dirty="0" err="1"/>
              <a:t>None</a:t>
            </a:r>
            <a:endParaRPr lang="pt-BR" sz="2400" dirty="0"/>
          </a:p>
          <a:p>
            <a:pPr>
              <a:buFontTx/>
              <a:buChar char="-"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97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Basic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Para realizar a declaração dos tipos de variáveis temos a seguinte sintaxe no </a:t>
            </a:r>
            <a:r>
              <a:rPr lang="pt-BR" sz="2400" dirty="0" err="1"/>
              <a:t>Typescript</a:t>
            </a:r>
            <a:r>
              <a:rPr lang="pt-BR" sz="2400" dirty="0"/>
              <a:t>: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D59FB437-927D-2948-A648-C86C221F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13" y="3345574"/>
            <a:ext cx="4127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7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Basic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Iremos realizar essa declaração com </a:t>
            </a:r>
            <a:r>
              <a:rPr lang="pt-BR" sz="2400" dirty="0" err="1"/>
              <a:t>number</a:t>
            </a:r>
            <a:r>
              <a:rPr lang="pt-BR" sz="2400" dirty="0"/>
              <a:t> em </a:t>
            </a:r>
            <a:r>
              <a:rPr lang="pt-BR" sz="2400" dirty="0" err="1"/>
              <a:t>Lowercase</a:t>
            </a:r>
            <a:r>
              <a:rPr lang="pt-BR" sz="2400" dirty="0"/>
              <a:t>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/>
              <a:t>Se estivéssemos declarando dessa forma, estaríamos apontando para a Interface de </a:t>
            </a:r>
            <a:r>
              <a:rPr lang="pt-BR" sz="2400" dirty="0" err="1"/>
              <a:t>Number</a:t>
            </a:r>
            <a:r>
              <a:rPr lang="pt-BR" sz="2400" dirty="0"/>
              <a:t>, apontando para um Objeto do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/>
              <a:t>No caso nossa ideia é apontarmos para o tipo primitivo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67957E87-2936-BB46-B572-76DBA7A8B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2634593"/>
            <a:ext cx="2590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41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Basic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A mesma coisa acontece para o tipo primitivo </a:t>
            </a:r>
            <a:r>
              <a:rPr lang="pt-BR" sz="2400" dirty="0" err="1"/>
              <a:t>boolean</a:t>
            </a:r>
            <a:r>
              <a:rPr lang="pt-BR" sz="2400" dirty="0"/>
              <a:t> em um exemplo de uma variável utilizada para validação de um formulário.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F701F0F-71F1-6949-B929-7C8CF065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91" y="3429000"/>
            <a:ext cx="2984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Basic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Tipos primitivos como </a:t>
            </a:r>
            <a:r>
              <a:rPr lang="pt-BR" sz="2400" dirty="0" err="1"/>
              <a:t>null</a:t>
            </a:r>
            <a:r>
              <a:rPr lang="pt-BR" sz="2400" dirty="0"/>
              <a:t> e </a:t>
            </a:r>
            <a:r>
              <a:rPr lang="pt-BR" sz="2400" dirty="0" err="1"/>
              <a:t>undefined</a:t>
            </a:r>
            <a:r>
              <a:rPr lang="pt-BR" sz="2400" dirty="0"/>
              <a:t> não são utilizados no momento de declaração e </a:t>
            </a:r>
            <a:r>
              <a:rPr lang="pt-BR" sz="2400" dirty="0" err="1"/>
              <a:t>tipagem</a:t>
            </a:r>
            <a:r>
              <a:rPr lang="pt-BR" sz="2400" dirty="0"/>
              <a:t> de uma variável, o mesmo causaria um erro ao tentar </a:t>
            </a:r>
            <a:r>
              <a:rPr lang="pt-BR" sz="2400" dirty="0" err="1"/>
              <a:t>setar</a:t>
            </a:r>
            <a:r>
              <a:rPr lang="pt-BR" sz="2400" dirty="0"/>
              <a:t> um valor na variável.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6327C63-C9B7-A445-BAA8-6B2E17160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7" y="3967771"/>
            <a:ext cx="2743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71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Complex</a:t>
            </a:r>
            <a:r>
              <a:rPr lang="pt-BR" dirty="0"/>
              <a:t>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Tipos complexos que temos dentro do JS:</a:t>
            </a:r>
          </a:p>
          <a:p>
            <a:pPr marL="38100" indent="0">
              <a:buNone/>
            </a:pPr>
            <a:endParaRPr lang="pt-BR" sz="2400" dirty="0"/>
          </a:p>
          <a:p>
            <a:pPr>
              <a:buFontTx/>
              <a:buChar char="-"/>
            </a:pPr>
            <a:r>
              <a:rPr lang="pt-BR" sz="2400" dirty="0" err="1"/>
              <a:t>Arrays</a:t>
            </a:r>
            <a:endParaRPr lang="pt-BR" sz="2400" dirty="0"/>
          </a:p>
          <a:p>
            <a:pPr>
              <a:buFontTx/>
              <a:buChar char="-"/>
            </a:pPr>
            <a:endParaRPr lang="pt-BR" sz="2400" dirty="0"/>
          </a:p>
          <a:p>
            <a:pPr>
              <a:buFontTx/>
              <a:buChar char="-"/>
            </a:pPr>
            <a:r>
              <a:rPr lang="pt-BR" sz="2400" dirty="0" err="1"/>
              <a:t>Objects</a:t>
            </a:r>
            <a:r>
              <a:rPr lang="pt-BR" sz="2400" dirty="0"/>
              <a:t>.</a:t>
            </a:r>
          </a:p>
          <a:p>
            <a:pPr>
              <a:buFontTx/>
              <a:buChar char="-"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/>
              <a:t>Temos também os </a:t>
            </a:r>
            <a:r>
              <a:rPr lang="pt-BR" sz="2400" dirty="0" err="1"/>
              <a:t>Function</a:t>
            </a:r>
            <a:r>
              <a:rPr lang="pt-BR" sz="2400" dirty="0"/>
              <a:t> </a:t>
            </a:r>
            <a:r>
              <a:rPr lang="pt-BR" sz="2400" dirty="0" err="1"/>
              <a:t>Types</a:t>
            </a:r>
            <a:r>
              <a:rPr lang="pt-BR" sz="2400" dirty="0"/>
              <a:t>, </a:t>
            </a:r>
            <a:r>
              <a:rPr lang="pt-BR" sz="2400" dirty="0" err="1"/>
              <a:t>Parameters</a:t>
            </a:r>
            <a:r>
              <a:rPr lang="pt-BR" sz="2400" dirty="0"/>
              <a:t>, etc.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163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Complex</a:t>
            </a:r>
            <a:r>
              <a:rPr lang="pt-BR" dirty="0"/>
              <a:t>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Trabalhando com </a:t>
            </a:r>
            <a:r>
              <a:rPr lang="pt-BR" sz="2400" dirty="0" err="1"/>
              <a:t>Arrays</a:t>
            </a:r>
            <a:r>
              <a:rPr lang="pt-BR" sz="2400" dirty="0"/>
              <a:t> no processo de declaração de uma variável, é necessário a declaração da seguinte forma, especificando que o tipo de </a:t>
            </a:r>
            <a:r>
              <a:rPr lang="pt-BR" sz="2400" dirty="0" err="1"/>
              <a:t>Array</a:t>
            </a:r>
            <a:r>
              <a:rPr lang="pt-BR" sz="2400" dirty="0"/>
              <a:t> terá objetos internos de tipos primitivos: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688C4FD-5D5D-3848-87CE-C6DECEF07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3780220"/>
            <a:ext cx="2959100" cy="558800"/>
          </a:xfrm>
          <a:prstGeom prst="rect">
            <a:avLst/>
          </a:prstGeom>
        </p:spPr>
      </p:pic>
      <p:pic>
        <p:nvPicPr>
          <p:cNvPr id="8" name="Imagem 7" descr="Texto&#10;&#10;Descrição gerada automaticamente com confiança média">
            <a:extLst>
              <a:ext uri="{FF2B5EF4-FFF2-40B4-BE49-F238E27FC236}">
                <a16:creationId xmlns:a16="http://schemas.microsoft.com/office/drawing/2014/main" id="{FDB91749-2518-4045-88CD-D18AD2D26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66" y="4803725"/>
            <a:ext cx="4711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0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Typescript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7D7FCA-8384-044C-AD09-C80378230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Typescript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1702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Complex</a:t>
            </a:r>
            <a:r>
              <a:rPr lang="pt-BR" dirty="0"/>
              <a:t>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Declaração e </a:t>
            </a:r>
            <a:r>
              <a:rPr lang="pt-BR" sz="2400" dirty="0" err="1"/>
              <a:t>tipagem</a:t>
            </a:r>
            <a:r>
              <a:rPr lang="pt-BR" sz="2400" dirty="0"/>
              <a:t> de propriedades de um Objeto em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C0C9151B-6183-A545-93E9-F22C9678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49" y="2470925"/>
            <a:ext cx="2400300" cy="3721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653E1EF-2EE5-BF4C-A3E6-16293AE31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6324775"/>
            <a:ext cx="5143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42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inference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21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Inferência de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O </a:t>
            </a:r>
            <a:r>
              <a:rPr lang="pt-BR" sz="2400" dirty="0" err="1"/>
              <a:t>Typescript</a:t>
            </a:r>
            <a:r>
              <a:rPr lang="pt-BR" sz="2400" dirty="0"/>
              <a:t> por padrão tenta realizar a dedução do tipo da variável a ser </a:t>
            </a:r>
            <a:r>
              <a:rPr lang="pt-BR" sz="2400" dirty="0" err="1"/>
              <a:t>setado</a:t>
            </a:r>
            <a:r>
              <a:rPr lang="pt-BR" sz="2400" dirty="0"/>
              <a:t> através de uma funcionalidade chamada </a:t>
            </a:r>
            <a:r>
              <a:rPr lang="pt-BR" sz="2400" i="1" dirty="0" err="1"/>
              <a:t>Type</a:t>
            </a:r>
            <a:r>
              <a:rPr lang="pt-BR" sz="2400" i="1" dirty="0"/>
              <a:t> </a:t>
            </a:r>
            <a:r>
              <a:rPr lang="pt-BR" sz="2400" i="1" dirty="0" err="1"/>
              <a:t>Inference</a:t>
            </a:r>
            <a:r>
              <a:rPr lang="pt-BR" sz="2400" i="1" dirty="0"/>
              <a:t>.</a:t>
            </a:r>
          </a:p>
          <a:p>
            <a:pPr marL="38100" indent="0">
              <a:buNone/>
            </a:pPr>
            <a:endParaRPr lang="pt-BR" sz="2400" i="1" dirty="0"/>
          </a:p>
          <a:p>
            <a:pPr marL="38100" indent="0">
              <a:buNone/>
            </a:pPr>
            <a:endParaRPr lang="pt-BR" sz="2400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7" name="Imagem 6" descr="Tela de celular&#10;&#10;Descrição gerada automaticamente com confiança média">
            <a:extLst>
              <a:ext uri="{FF2B5EF4-FFF2-40B4-BE49-F238E27FC236}">
                <a16:creationId xmlns:a16="http://schemas.microsoft.com/office/drawing/2014/main" id="{0A1E6AB8-3FFE-1447-AEF6-843CC4DB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3736428"/>
            <a:ext cx="5905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7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Inferência de Tipo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É considerado uma boa prática realizarmos a utilização dessa </a:t>
            </a:r>
            <a:r>
              <a:rPr lang="pt-BR" sz="2400" dirty="0" err="1"/>
              <a:t>feature</a:t>
            </a:r>
            <a:r>
              <a:rPr lang="pt-BR" sz="2400" dirty="0"/>
              <a:t> do </a:t>
            </a:r>
            <a:r>
              <a:rPr lang="pt-BR" sz="2400" dirty="0" err="1"/>
              <a:t>Typescript</a:t>
            </a:r>
            <a:r>
              <a:rPr lang="pt-BR" sz="2400" dirty="0"/>
              <a:t> sempre que possível e em casos claros. Assim estaremos reduzindo o volume de código mantido do nosso lado removendo uma redundância do código da nossa aplicação</a:t>
            </a:r>
            <a:endParaRPr lang="pt-BR" sz="2400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742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 de tipos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Voltando ao exemplo anterior, pode ser necessária a necessidade da especificação de múltiplos tipos possíveis para uma variável, e isso é feito em </a:t>
            </a:r>
            <a:r>
              <a:rPr lang="pt-BR" sz="2400" dirty="0" err="1"/>
              <a:t>typescript</a:t>
            </a:r>
            <a:r>
              <a:rPr lang="pt-BR" sz="2400" dirty="0"/>
              <a:t> com a utilização do operador | .</a:t>
            </a:r>
          </a:p>
          <a:p>
            <a:pPr marL="38100" indent="0">
              <a:buNone/>
            </a:pPr>
            <a:endParaRPr lang="pt-BR" sz="2400" i="1" dirty="0"/>
          </a:p>
          <a:p>
            <a:pPr marL="38100" indent="0">
              <a:buNone/>
            </a:pPr>
            <a:endParaRPr lang="pt-BR" sz="2400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6" name="Imagem 5" descr="Tela de celular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495F3005-13A1-BC4C-B7AF-5D9D0901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164075"/>
            <a:ext cx="817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10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União de tipos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Voltando ao exemplo anterior, pode ser necessária a necessidade da especificação de múltiplos tipos possíveis para uma variável, e isso é feito em </a:t>
            </a:r>
            <a:r>
              <a:rPr lang="pt-BR" sz="2400" dirty="0" err="1"/>
              <a:t>typescript</a:t>
            </a:r>
            <a:r>
              <a:rPr lang="pt-BR" sz="2400" dirty="0"/>
              <a:t> com a utilização do operador | .</a:t>
            </a:r>
          </a:p>
          <a:p>
            <a:pPr marL="38100" indent="0">
              <a:buNone/>
            </a:pPr>
            <a:endParaRPr lang="pt-BR" sz="2400" i="1" dirty="0"/>
          </a:p>
          <a:p>
            <a:pPr marL="38100" indent="0">
              <a:buNone/>
            </a:pPr>
            <a:endParaRPr lang="pt-BR" sz="2400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pic>
        <p:nvPicPr>
          <p:cNvPr id="6" name="Imagem 5" descr="Tela de celular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495F3005-13A1-BC4C-B7AF-5D9D0901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164075"/>
            <a:ext cx="8178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42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Type</a:t>
            </a:r>
            <a:r>
              <a:rPr lang="pt-BR" dirty="0"/>
              <a:t> Alias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O </a:t>
            </a:r>
            <a:r>
              <a:rPr lang="pt-BR" sz="2400" dirty="0" err="1"/>
              <a:t>Typescript</a:t>
            </a:r>
            <a:r>
              <a:rPr lang="pt-BR" sz="2400" dirty="0"/>
              <a:t> nos fornece também uma funcionalidade interessante para tratarmos com a criação de novos </a:t>
            </a:r>
            <a:r>
              <a:rPr lang="pt-BR" sz="2400" dirty="0" err="1"/>
              <a:t>Types</a:t>
            </a:r>
            <a:r>
              <a:rPr lang="pt-BR" sz="2400" dirty="0"/>
              <a:t>  “</a:t>
            </a:r>
            <a:r>
              <a:rPr lang="pt-BR" sz="2400" dirty="0" err="1"/>
              <a:t>custom</a:t>
            </a:r>
            <a:r>
              <a:rPr lang="pt-BR" sz="2400" dirty="0"/>
              <a:t>”.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87850E1-065C-8747-97D1-45C2BD39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3535425"/>
            <a:ext cx="2489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43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Type</a:t>
            </a:r>
            <a:r>
              <a:rPr lang="pt-BR" dirty="0"/>
              <a:t> Alias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Com isso, ao invés de replicarmos a definição do tipo aceito do objeto, iremos informar o Alias(Apelido) para se referir a um tipo a ser utilizado. Isso também é aceito e validado pelo processo de validação da IDE e compilação.</a:t>
            </a:r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pic>
        <p:nvPicPr>
          <p:cNvPr id="6" name="Imagem 5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552ED0B6-6999-074B-A0AD-E7939078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4526893"/>
            <a:ext cx="2603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60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Function</a:t>
            </a:r>
            <a:r>
              <a:rPr lang="pt-BR" dirty="0"/>
              <a:t> &amp;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As funções em </a:t>
            </a:r>
            <a:r>
              <a:rPr lang="pt-BR" sz="2400" dirty="0" err="1"/>
              <a:t>Typescript</a:t>
            </a:r>
            <a:r>
              <a:rPr lang="pt-BR" sz="2400" dirty="0"/>
              <a:t> podem receber os parâmetros  com a especificação do tipo.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/>
              <a:t>Nesse caso temos uma função recebendo um objeto do tipo Aluno.</a:t>
            </a:r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pic>
        <p:nvPicPr>
          <p:cNvPr id="7" name="Imagem 6" descr="Texto&#10;&#10;Descrição gerada automaticamente com confiança média">
            <a:extLst>
              <a:ext uri="{FF2B5EF4-FFF2-40B4-BE49-F238E27FC236}">
                <a16:creationId xmlns:a16="http://schemas.microsoft.com/office/drawing/2014/main" id="{CB02AE9E-C8F1-D740-A710-D2B48FD9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4039257"/>
            <a:ext cx="4254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12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Function</a:t>
            </a:r>
            <a:r>
              <a:rPr lang="pt-BR" dirty="0"/>
              <a:t> &amp;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Como nessa função de exemplo estamos retornando o próprio objeto do tipo Aluno, o </a:t>
            </a:r>
            <a:r>
              <a:rPr lang="pt-BR" sz="2400" dirty="0" err="1"/>
              <a:t>Typescript</a:t>
            </a:r>
            <a:r>
              <a:rPr lang="pt-BR" sz="2400" dirty="0"/>
              <a:t> entende que o retorno dessa função será sempre do tipo Aluno, ou seja temos o tipo dos parâmetros e o tipo de retorno </a:t>
            </a:r>
            <a:r>
              <a:rPr lang="pt-BR" sz="2400" dirty="0" err="1"/>
              <a:t>setado</a:t>
            </a:r>
            <a:r>
              <a:rPr lang="pt-BR" sz="2400" dirty="0"/>
              <a:t>, inferido pelo </a:t>
            </a:r>
            <a:r>
              <a:rPr lang="pt-BR" sz="2400" dirty="0" err="1"/>
              <a:t>Typescript</a:t>
            </a: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pic>
        <p:nvPicPr>
          <p:cNvPr id="7" name="Imagem 6" descr="Texto&#10;&#10;Descrição gerada automaticamente com confiança média">
            <a:extLst>
              <a:ext uri="{FF2B5EF4-FFF2-40B4-BE49-F238E27FC236}">
                <a16:creationId xmlns:a16="http://schemas.microsoft.com/office/drawing/2014/main" id="{CB02AE9E-C8F1-D740-A710-D2B48FD93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4796002"/>
            <a:ext cx="4254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8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Typescript</a:t>
            </a:r>
            <a:r>
              <a:rPr lang="pt-BR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dirty="0"/>
              <a:t>Criado e mantido pela Microsoft.</a:t>
            </a:r>
          </a:p>
          <a:p>
            <a:endParaRPr lang="pt-BR" sz="2400" dirty="0"/>
          </a:p>
          <a:p>
            <a:r>
              <a:rPr lang="pt-BR" sz="2400" dirty="0" err="1"/>
              <a:t>Typescript</a:t>
            </a:r>
            <a:r>
              <a:rPr lang="pt-BR" sz="2400" dirty="0"/>
              <a:t> é considerado um </a:t>
            </a:r>
            <a:r>
              <a:rPr lang="pt-BR" sz="2400" dirty="0" err="1"/>
              <a:t>superset</a:t>
            </a:r>
            <a:r>
              <a:rPr lang="pt-BR" sz="2400" dirty="0"/>
              <a:t> do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Isso significa que ele </a:t>
            </a:r>
            <a:r>
              <a:rPr lang="pt-BR" sz="2400" dirty="0" err="1"/>
              <a:t>extende</a:t>
            </a:r>
            <a:r>
              <a:rPr lang="pt-BR" sz="2400" dirty="0"/>
              <a:t> as funcionalidades padrão do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Ainda estamos falando da Sintaxe do </a:t>
            </a:r>
            <a:r>
              <a:rPr lang="pt-BR" sz="2400" dirty="0" err="1"/>
              <a:t>Javascript</a:t>
            </a:r>
            <a:r>
              <a:rPr lang="pt-BR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260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Function</a:t>
            </a:r>
            <a:r>
              <a:rPr lang="pt-BR" dirty="0"/>
              <a:t> &amp; </a:t>
            </a:r>
            <a:r>
              <a:rPr lang="pt-BR" dirty="0" err="1"/>
              <a:t>Function</a:t>
            </a:r>
            <a:r>
              <a:rPr lang="pt-BR" dirty="0"/>
              <a:t> </a:t>
            </a:r>
            <a:r>
              <a:rPr lang="pt-BR" dirty="0" err="1"/>
              <a:t>Types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Se quisermos especificar o tipo de retorno da função, faremos da seguinte forma: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r>
              <a:rPr lang="pt-BR" sz="2400" dirty="0"/>
              <a:t>Caso uma função não tenha um retorno, o tipo que é utilizado é chamado </a:t>
            </a:r>
            <a:r>
              <a:rPr lang="pt-BR" sz="2400" dirty="0" err="1"/>
              <a:t>void</a:t>
            </a:r>
            <a:r>
              <a:rPr lang="pt-BR" sz="2400" dirty="0"/>
              <a:t>. </a:t>
            </a:r>
            <a:r>
              <a:rPr lang="pt-BR" sz="2400" dirty="0" err="1"/>
              <a:t>Tambem</a:t>
            </a:r>
            <a:r>
              <a:rPr lang="pt-BR" sz="2400" dirty="0"/>
              <a:t> é um tipo primitivo que está sempre atrelado a </a:t>
            </a:r>
            <a:r>
              <a:rPr lang="pt-BR" sz="2400" dirty="0" err="1"/>
              <a:t>Functions</a:t>
            </a:r>
            <a:r>
              <a:rPr lang="pt-BR" sz="2400" dirty="0"/>
              <a:t>. Ele indica que a função nunca retorna. </a:t>
            </a:r>
            <a:r>
              <a:rPr lang="pt-BR" sz="2400" dirty="0" err="1"/>
              <a:t>Undefined</a:t>
            </a:r>
            <a:r>
              <a:rPr lang="pt-BR" sz="24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  <p:pic>
        <p:nvPicPr>
          <p:cNvPr id="6" name="Imagem 5" descr="Texto&#10;&#10;Descrição gerada automaticamente com confiança média">
            <a:extLst>
              <a:ext uri="{FF2B5EF4-FFF2-40B4-BE49-F238E27FC236}">
                <a16:creationId xmlns:a16="http://schemas.microsoft.com/office/drawing/2014/main" id="{9376CE38-BAF7-DD44-A856-01F8E5DD9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3097275"/>
            <a:ext cx="5105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Generics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533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Generics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 err="1"/>
              <a:t>Generics</a:t>
            </a:r>
            <a:r>
              <a:rPr lang="pt-BR" sz="2400" dirty="0"/>
              <a:t> são basicamente uma </a:t>
            </a:r>
            <a:r>
              <a:rPr lang="pt-BR" sz="2400" dirty="0" err="1"/>
              <a:t>tipagem</a:t>
            </a:r>
            <a:r>
              <a:rPr lang="pt-BR" sz="2400" dirty="0"/>
              <a:t> de escopo que funciona sobre uma função.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219FEFB-FE57-494F-AA78-79A31434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37" y="3076247"/>
            <a:ext cx="5727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82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9FD41-EC7B-3246-9214-021FB66C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Generics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5B5E7-6C28-1245-A070-2F3B1AE6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Com a implementação de </a:t>
            </a:r>
            <a:r>
              <a:rPr lang="pt-BR" sz="2400" dirty="0" err="1"/>
              <a:t>Generics</a:t>
            </a:r>
            <a:r>
              <a:rPr lang="pt-BR" sz="2400" dirty="0"/>
              <a:t>, conseguimos prever esse tipo de comportamento inesperado no retorno da função.</a:t>
            </a:r>
          </a:p>
          <a:p>
            <a:pPr marL="38100" indent="0">
              <a:buNone/>
            </a:pPr>
            <a:endParaRPr lang="pt-BR" sz="2400" dirty="0"/>
          </a:p>
          <a:p>
            <a:pPr marL="3810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1D9309-8F1E-8F4B-8631-91B620C36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F02B916-2FEA-D14D-AD26-1D0C9FAF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3650725"/>
            <a:ext cx="5803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65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Inicializando</a:t>
            </a:r>
            <a:r>
              <a:rPr lang="en" dirty="0"/>
              <a:t> um </a:t>
            </a:r>
            <a:r>
              <a:rPr lang="en" dirty="0" err="1"/>
              <a:t>projeto</a:t>
            </a:r>
            <a:r>
              <a:rPr lang="en" dirty="0"/>
              <a:t> REACT + TS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7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36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Inicializando</a:t>
            </a:r>
            <a:r>
              <a:rPr lang="en" dirty="0"/>
              <a:t> um </a:t>
            </a:r>
            <a:r>
              <a:rPr lang="en" dirty="0" err="1"/>
              <a:t>projeto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820" y="2075663"/>
            <a:ext cx="6858000" cy="4967700"/>
          </a:xfrm>
        </p:spPr>
        <p:txBody>
          <a:bodyPr/>
          <a:lstStyle/>
          <a:p>
            <a:r>
              <a:rPr lang="pt-BR" sz="2000" dirty="0">
                <a:hlinkClick r:id="rId2"/>
              </a:rPr>
              <a:t>https://create-react-app.dev/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 err="1"/>
              <a:t>Docs</a:t>
            </a:r>
            <a:r>
              <a:rPr lang="pt-BR" sz="2000" dirty="0"/>
              <a:t> &gt; </a:t>
            </a:r>
            <a:r>
              <a:rPr lang="pt-BR" sz="2000" dirty="0" err="1"/>
              <a:t>building</a:t>
            </a:r>
            <a:r>
              <a:rPr lang="pt-BR" sz="2000" dirty="0"/>
              <a:t> </a:t>
            </a:r>
            <a:r>
              <a:rPr lang="pt-BR" sz="2000" dirty="0" err="1"/>
              <a:t>your</a:t>
            </a:r>
            <a:r>
              <a:rPr lang="pt-BR" sz="2000" dirty="0"/>
              <a:t> </a:t>
            </a:r>
            <a:r>
              <a:rPr lang="pt-BR" sz="2000" dirty="0" err="1"/>
              <a:t>app</a:t>
            </a:r>
            <a:r>
              <a:rPr lang="pt-BR" sz="2000" dirty="0"/>
              <a:t> &gt; </a:t>
            </a:r>
            <a:r>
              <a:rPr lang="pt-BR" sz="2000" dirty="0" err="1"/>
              <a:t>adding</a:t>
            </a:r>
            <a:r>
              <a:rPr lang="pt-BR" sz="2000" dirty="0"/>
              <a:t> </a:t>
            </a:r>
            <a:r>
              <a:rPr lang="pt-BR" sz="2000" dirty="0" err="1"/>
              <a:t>typescript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 err="1"/>
              <a:t>npx</a:t>
            </a:r>
            <a:r>
              <a:rPr lang="pt-BR" sz="2000" dirty="0"/>
              <a:t> </a:t>
            </a:r>
            <a:r>
              <a:rPr lang="pt-BR" sz="2000" dirty="0" err="1"/>
              <a:t>create-react-app</a:t>
            </a:r>
            <a:r>
              <a:rPr lang="pt-BR" sz="2000" dirty="0"/>
              <a:t> </a:t>
            </a:r>
            <a:r>
              <a:rPr lang="pt-BR" sz="2000" dirty="0" err="1"/>
              <a:t>my-app</a:t>
            </a:r>
            <a:r>
              <a:rPr lang="pt-BR" sz="2000" dirty="0"/>
              <a:t> –-</a:t>
            </a:r>
            <a:r>
              <a:rPr lang="pt-BR" sz="2000" dirty="0" err="1"/>
              <a:t>template</a:t>
            </a:r>
            <a:r>
              <a:rPr lang="pt-BR" sz="2000" dirty="0"/>
              <a:t> </a:t>
            </a:r>
            <a:r>
              <a:rPr lang="pt-BR" sz="2000" dirty="0" err="1"/>
              <a:t>typescript</a:t>
            </a:r>
            <a:endParaRPr lang="pt-B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917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Inicializando</a:t>
            </a:r>
            <a:r>
              <a:rPr lang="en" dirty="0"/>
              <a:t> um </a:t>
            </a:r>
            <a:r>
              <a:rPr lang="en" dirty="0" err="1"/>
              <a:t>projeto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862" y="1770863"/>
            <a:ext cx="6858000" cy="4967700"/>
          </a:xfrm>
        </p:spPr>
        <p:txBody>
          <a:bodyPr/>
          <a:lstStyle/>
          <a:p>
            <a:r>
              <a:rPr lang="pt-BR" sz="2000" dirty="0"/>
              <a:t>A diferença do projeto em TS gerado e os projetos seguindo JS puro está na sintaxe e nomenclatura dos arquivos.</a:t>
            </a:r>
          </a:p>
          <a:p>
            <a:endParaRPr lang="pt-BR" sz="2000" dirty="0"/>
          </a:p>
          <a:p>
            <a:r>
              <a:rPr lang="pt-BR" sz="2000" dirty="0"/>
              <a:t>O projeto foi criado com a extensão .</a:t>
            </a:r>
            <a:r>
              <a:rPr lang="pt-BR" sz="2000" dirty="0" err="1"/>
              <a:t>tsx</a:t>
            </a:r>
            <a:r>
              <a:rPr lang="pt-BR" sz="2000" dirty="0"/>
              <a:t> pelo fato de termos código </a:t>
            </a:r>
            <a:r>
              <a:rPr lang="pt-BR" sz="2000" dirty="0" err="1"/>
              <a:t>typescript</a:t>
            </a:r>
            <a:r>
              <a:rPr lang="pt-BR" sz="2000" dirty="0"/>
              <a:t> misturado com </a:t>
            </a:r>
            <a:r>
              <a:rPr lang="pt-BR" sz="2000" dirty="0" err="1"/>
              <a:t>tags</a:t>
            </a:r>
            <a:r>
              <a:rPr lang="pt-BR" sz="2000" dirty="0"/>
              <a:t> e elementos JSX.</a:t>
            </a:r>
          </a:p>
          <a:p>
            <a:endParaRPr lang="pt-BR" sz="2000" dirty="0"/>
          </a:p>
          <a:p>
            <a:r>
              <a:rPr lang="pt-BR" sz="2000" dirty="0"/>
              <a:t>No entanto no projeto inicial não vemos diferença nenhuma nos arquivos.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0162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Inicializando</a:t>
            </a:r>
            <a:r>
              <a:rPr lang="en" dirty="0"/>
              <a:t> um </a:t>
            </a:r>
            <a:r>
              <a:rPr lang="en" dirty="0" err="1"/>
              <a:t>projeto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862" y="1770863"/>
            <a:ext cx="6858000" cy="4967700"/>
          </a:xfrm>
        </p:spPr>
        <p:txBody>
          <a:bodyPr/>
          <a:lstStyle/>
          <a:p>
            <a:r>
              <a:rPr lang="pt-BR" sz="2000" dirty="0"/>
              <a:t>No caso temos um elemento novo no nosso processo. Nós possuímos agora no meio do caminho um compilador de </a:t>
            </a:r>
            <a:r>
              <a:rPr lang="pt-BR" sz="2000" dirty="0" err="1"/>
              <a:t>Typescript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/>
              <a:t>Agora nós poderemos escrever em uma sintaxe TS e nosso código será compilado tanto no processo de desenvolvimento como no processo de build.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8251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Inicializando</a:t>
            </a:r>
            <a:r>
              <a:rPr lang="en" dirty="0"/>
              <a:t> um </a:t>
            </a:r>
            <a:r>
              <a:rPr lang="en" dirty="0" err="1"/>
              <a:t>projeto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862" y="1770863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No nossos projeto podemos ver uma série de novas bibliotecas que foram adicionadas ao instalarmos o </a:t>
            </a:r>
            <a:r>
              <a:rPr lang="pt-BR" sz="2000" dirty="0" err="1"/>
              <a:t>template</a:t>
            </a:r>
            <a:r>
              <a:rPr lang="pt-BR" sz="2000" dirty="0"/>
              <a:t> de </a:t>
            </a:r>
            <a:r>
              <a:rPr lang="pt-BR" sz="2000" dirty="0" err="1"/>
              <a:t>typescript</a:t>
            </a:r>
            <a:r>
              <a:rPr lang="pt-BR" sz="2000" dirty="0"/>
              <a:t> no projeto.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endParaRPr lang="pt-B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8C7BDB3C-62E7-5D41-AEAF-B61E01DB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5" y="2997200"/>
            <a:ext cx="4953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06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Inicializando</a:t>
            </a:r>
            <a:r>
              <a:rPr lang="en" dirty="0"/>
              <a:t> um </a:t>
            </a:r>
            <a:r>
              <a:rPr lang="en" dirty="0" err="1"/>
              <a:t>projeto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862" y="1770863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Podemos ver a biblioteca padrão do </a:t>
            </a:r>
            <a:r>
              <a:rPr lang="pt-BR" sz="2000" dirty="0" err="1"/>
              <a:t>typescript</a:t>
            </a:r>
            <a:r>
              <a:rPr lang="pt-BR" sz="2000" dirty="0"/>
              <a:t> que foi utilizada nos exemplos anteriores.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/>
              <a:t>Porém vemos dependências com o @</a:t>
            </a:r>
            <a:r>
              <a:rPr lang="pt-BR" sz="2000" dirty="0" err="1"/>
              <a:t>types</a:t>
            </a:r>
            <a:r>
              <a:rPr lang="pt-BR" sz="2000" dirty="0"/>
              <a:t> como prefixo. Essas bibliotecas realizarão o </a:t>
            </a:r>
            <a:r>
              <a:rPr lang="pt-BR" sz="2000" dirty="0" err="1"/>
              <a:t>parsing</a:t>
            </a:r>
            <a:r>
              <a:rPr lang="pt-BR" sz="2000" dirty="0"/>
              <a:t> de bibliotecas criadas para </a:t>
            </a:r>
            <a:r>
              <a:rPr lang="pt-BR" sz="2000" dirty="0" err="1"/>
              <a:t>javascript</a:t>
            </a:r>
            <a:r>
              <a:rPr lang="pt-BR" sz="2000" dirty="0"/>
              <a:t> para serem interpretadas pelo compilador em </a:t>
            </a:r>
            <a:r>
              <a:rPr lang="pt-BR" sz="2000" dirty="0" err="1"/>
              <a:t>Typescript</a:t>
            </a:r>
            <a:r>
              <a:rPr lang="pt-BR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197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Typescript</a:t>
            </a:r>
            <a:r>
              <a:rPr lang="pt-BR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224325"/>
            <a:ext cx="6858000" cy="4967700"/>
          </a:xfrm>
        </p:spPr>
        <p:txBody>
          <a:bodyPr/>
          <a:lstStyle/>
          <a:p>
            <a:endParaRPr lang="pt-BR" sz="2400" dirty="0"/>
          </a:p>
          <a:p>
            <a:endParaRPr lang="pt-BR" sz="2400" dirty="0"/>
          </a:p>
          <a:p>
            <a:r>
              <a:rPr lang="pt-BR" sz="2400" dirty="0" err="1"/>
              <a:t>Typescript</a:t>
            </a:r>
            <a:r>
              <a:rPr lang="pt-BR" sz="2400" dirty="0"/>
              <a:t> adiciona novas </a:t>
            </a:r>
            <a:r>
              <a:rPr lang="pt-BR" sz="2400" dirty="0" err="1"/>
              <a:t>features</a:t>
            </a:r>
            <a:r>
              <a:rPr lang="pt-BR" sz="2400" dirty="0"/>
              <a:t> a Sintaxe e tecnologia </a:t>
            </a:r>
            <a:r>
              <a:rPr lang="pt-BR" sz="2400" dirty="0" err="1"/>
              <a:t>Javascript</a:t>
            </a:r>
            <a:endParaRPr lang="pt-BR" sz="2400" dirty="0"/>
          </a:p>
          <a:p>
            <a:endParaRPr lang="pt-BR" sz="2400" dirty="0"/>
          </a:p>
          <a:p>
            <a:r>
              <a:rPr lang="pt-BR" sz="2400" b="1" dirty="0"/>
              <a:t>Não</a:t>
            </a:r>
            <a:r>
              <a:rPr lang="pt-BR" sz="2400" dirty="0"/>
              <a:t> é considerada uma Biblioteca.</a:t>
            </a:r>
          </a:p>
          <a:p>
            <a:endParaRPr lang="pt-BR" sz="2400" dirty="0"/>
          </a:p>
          <a:p>
            <a:r>
              <a:rPr lang="pt-BR" sz="2400" dirty="0"/>
              <a:t>Adiciona Classes, </a:t>
            </a:r>
            <a:r>
              <a:rPr lang="pt-BR" sz="2400" dirty="0" err="1"/>
              <a:t>Interfacem</a:t>
            </a:r>
            <a:r>
              <a:rPr lang="pt-BR" sz="2400" dirty="0"/>
              <a:t> e </a:t>
            </a:r>
            <a:r>
              <a:rPr lang="pt-BR" sz="2400" b="1" dirty="0" err="1"/>
              <a:t>Static</a:t>
            </a:r>
            <a:r>
              <a:rPr lang="pt-BR" sz="2400" b="1" dirty="0"/>
              <a:t> </a:t>
            </a:r>
            <a:r>
              <a:rPr lang="pt-BR" sz="2400" b="1" dirty="0" err="1"/>
              <a:t>Typing</a:t>
            </a:r>
            <a:r>
              <a:rPr lang="pt-BR" sz="2400" b="1" dirty="0"/>
              <a:t> </a:t>
            </a:r>
            <a:r>
              <a:rPr lang="pt-BR" sz="2400" dirty="0"/>
              <a:t>ao </a:t>
            </a:r>
            <a:r>
              <a:rPr lang="pt-BR" sz="2400" dirty="0" err="1"/>
              <a:t>Javascript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2038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C3C8F-D626-ED46-9C34-D46C0347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98" y="729037"/>
            <a:ext cx="6858000" cy="459900"/>
          </a:xfrm>
        </p:spPr>
        <p:txBody>
          <a:bodyPr/>
          <a:lstStyle/>
          <a:p>
            <a:r>
              <a:rPr lang="pt-BR" sz="3000" dirty="0" err="1"/>
              <a:t>Props</a:t>
            </a:r>
            <a:endParaRPr lang="pt-BR" sz="30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EAB53C-CE72-4B47-932F-29E0D9989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Props</a:t>
            </a:r>
            <a:r>
              <a:rPr lang="pt-BR" dirty="0"/>
              <a:t> are </a:t>
            </a:r>
            <a:r>
              <a:rPr lang="pt-BR" dirty="0" err="1"/>
              <a:t>custom</a:t>
            </a:r>
            <a:r>
              <a:rPr lang="pt-BR" dirty="0"/>
              <a:t> HTML atributes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received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as </a:t>
            </a:r>
            <a:r>
              <a:rPr lang="pt-BR" dirty="0" err="1"/>
              <a:t>parameters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Enviando parâmetros diretamente para componentes filhos.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E13030-79C5-644E-94F0-524369EF02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527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A832F-8866-4C4B-BA81-15BF27E1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98" y="750058"/>
            <a:ext cx="6858000" cy="459900"/>
          </a:xfrm>
        </p:spPr>
        <p:txBody>
          <a:bodyPr/>
          <a:lstStyle/>
          <a:p>
            <a:r>
              <a:rPr lang="pt-BR" sz="3000" dirty="0" err="1"/>
              <a:t>Children</a:t>
            </a:r>
            <a:r>
              <a:rPr lang="pt-BR" sz="3000" dirty="0"/>
              <a:t> </a:t>
            </a:r>
            <a:r>
              <a:rPr lang="pt-BR" sz="3000" dirty="0" err="1"/>
              <a:t>Props</a:t>
            </a:r>
            <a:r>
              <a:rPr lang="pt-BR" sz="3000" dirty="0"/>
              <a:t>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399FFF-FB70-404D-97A1-B3FD6740C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São propriedades que são enviadas entre as </a:t>
            </a:r>
            <a:r>
              <a:rPr lang="pt-BR" dirty="0" err="1"/>
              <a:t>tags</a:t>
            </a:r>
            <a:r>
              <a:rPr lang="pt-BR" dirty="0"/>
              <a:t> de abertura e fechamento XML. </a:t>
            </a:r>
          </a:p>
          <a:p>
            <a:r>
              <a:rPr lang="pt-BR" dirty="0"/>
              <a:t>Muito usadas em componentes de “</a:t>
            </a:r>
            <a:r>
              <a:rPr lang="pt-BR" dirty="0" err="1"/>
              <a:t>Wrap</a:t>
            </a:r>
            <a:r>
              <a:rPr lang="pt-BR" dirty="0"/>
              <a:t>”.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C2BD9-D528-6140-AFCA-8134C309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282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Thanks!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3F3F3"/>
                </a:solidFill>
              </a:rPr>
              <a:t>ANY QUESTIONS?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find me at</a:t>
            </a:r>
          </a:p>
          <a:p>
            <a:pPr marL="0" lvl="0" indent="0">
              <a:buNone/>
            </a:pPr>
            <a:r>
              <a:rPr lang="pt-BR" sz="2200" dirty="0" err="1"/>
              <a:t>https</a:t>
            </a:r>
            <a:r>
              <a:rPr lang="pt-BR" sz="2200" dirty="0"/>
              <a:t>://</a:t>
            </a:r>
            <a:r>
              <a:rPr lang="pt-BR" sz="2200" dirty="0" err="1"/>
              <a:t>www.linkedin.com</a:t>
            </a:r>
            <a:r>
              <a:rPr lang="pt-BR" sz="2200" dirty="0"/>
              <a:t>/in/</a:t>
            </a:r>
            <a:r>
              <a:rPr lang="pt-BR" sz="2200" dirty="0" err="1"/>
              <a:t>rafaeldobarco</a:t>
            </a:r>
            <a:r>
              <a:rPr lang="pt-BR" sz="2200" dirty="0"/>
              <a:t>/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829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Static vs Dynamic Typing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08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Typing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224325"/>
            <a:ext cx="6858000" cy="4967700"/>
          </a:xfrm>
        </p:spPr>
        <p:txBody>
          <a:bodyPr/>
          <a:lstStyle/>
          <a:p>
            <a:r>
              <a:rPr lang="pt-BR" sz="2400" dirty="0"/>
              <a:t>É o que originou o nome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O </a:t>
            </a:r>
            <a:r>
              <a:rPr lang="pt-BR" sz="2400" dirty="0" err="1"/>
              <a:t>Javascript</a:t>
            </a:r>
            <a:r>
              <a:rPr lang="pt-BR" sz="2400" dirty="0"/>
              <a:t> é dinamicamente </a:t>
            </a:r>
            <a:r>
              <a:rPr lang="pt-BR" sz="2400" dirty="0" err="1"/>
              <a:t>tipado</a:t>
            </a:r>
            <a:r>
              <a:rPr lang="pt-BR" sz="2400" dirty="0"/>
              <a:t>, diferente do </a:t>
            </a:r>
            <a:r>
              <a:rPr lang="pt-BR" sz="2400" dirty="0" err="1"/>
              <a:t>Typescript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O que é </a:t>
            </a:r>
            <a:r>
              <a:rPr lang="pt-BR" sz="2400" dirty="0" err="1"/>
              <a:t>Static</a:t>
            </a:r>
            <a:r>
              <a:rPr lang="pt-BR" sz="2400" dirty="0"/>
              <a:t> </a:t>
            </a:r>
            <a:r>
              <a:rPr lang="pt-BR" sz="2400" dirty="0" err="1"/>
              <a:t>Typing</a:t>
            </a:r>
            <a:r>
              <a:rPr lang="pt-BR" sz="2400" dirty="0"/>
              <a:t>?</a:t>
            </a:r>
          </a:p>
          <a:p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631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Typing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224325"/>
            <a:ext cx="6858000" cy="4967700"/>
          </a:xfrm>
        </p:spPr>
        <p:txBody>
          <a:bodyPr/>
          <a:lstStyle/>
          <a:p>
            <a:r>
              <a:rPr lang="pt-BR" sz="2400" dirty="0"/>
              <a:t>Uma linguagem </a:t>
            </a:r>
            <a:r>
              <a:rPr lang="pt-BR" sz="2400" dirty="0" err="1"/>
              <a:t>Statically-typed</a:t>
            </a:r>
            <a:r>
              <a:rPr lang="pt-BR" sz="2400" dirty="0"/>
              <a:t> (“</a:t>
            </a:r>
            <a:r>
              <a:rPr lang="pt-BR" sz="2400" i="1" dirty="0"/>
              <a:t>Estaticamente </a:t>
            </a:r>
            <a:r>
              <a:rPr lang="pt-BR" sz="2400" i="1" dirty="0" err="1"/>
              <a:t>Tipada</a:t>
            </a:r>
            <a:r>
              <a:rPr lang="pt-BR" sz="2400" i="1" dirty="0"/>
              <a:t>”</a:t>
            </a:r>
            <a:r>
              <a:rPr lang="pt-BR" sz="2400" dirty="0"/>
              <a:t>)  é uma linguagem aonde os tipos de cada variável já foram especificados antes/durante o momento da compilação da aplicação. </a:t>
            </a:r>
            <a:br>
              <a:rPr lang="pt-BR" sz="2400" dirty="0"/>
            </a:br>
            <a:br>
              <a:rPr lang="pt-BR" sz="2400" dirty="0"/>
            </a:br>
            <a:r>
              <a:rPr lang="pt-BR" sz="2400" dirty="0"/>
              <a:t>Na maioria dessas linguagens o tipo deve ser especificado pelo programador. Em algumas linguagens que possuem </a:t>
            </a:r>
            <a:r>
              <a:rPr lang="pt-BR" sz="2400" i="1" dirty="0"/>
              <a:t>Inferência de Tipo</a:t>
            </a:r>
            <a:r>
              <a:rPr lang="pt-BR" sz="2400" dirty="0"/>
              <a:t>, é possível que não necessite ser </a:t>
            </a:r>
            <a:r>
              <a:rPr lang="pt-BR" sz="2400" dirty="0" err="1"/>
              <a:t>setado</a:t>
            </a:r>
            <a:r>
              <a:rPr lang="pt-BR" sz="2400" dirty="0"/>
              <a:t> pelo programador.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08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E44-3D69-4B43-B39D-AD547906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Static</a:t>
            </a:r>
            <a:r>
              <a:rPr lang="pt-BR" dirty="0"/>
              <a:t> </a:t>
            </a:r>
            <a:r>
              <a:rPr lang="pt-BR" dirty="0" err="1"/>
              <a:t>Typing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D7793-CE2B-C148-9738-08975E3E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2243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Exemplos de linguagens que são estaticamente </a:t>
            </a:r>
            <a:r>
              <a:rPr lang="pt-BR" sz="2400" dirty="0" err="1"/>
              <a:t>tipadas</a:t>
            </a:r>
            <a:r>
              <a:rPr lang="pt-BR" sz="2400" dirty="0"/>
              <a:t>:</a:t>
            </a:r>
          </a:p>
          <a:p>
            <a:pPr marL="38100" indent="0">
              <a:buNone/>
            </a:pPr>
            <a:endParaRPr lang="pt-BR" sz="2400" dirty="0"/>
          </a:p>
          <a:p>
            <a:r>
              <a:rPr lang="pt-BR" sz="2400" dirty="0"/>
              <a:t>Java.</a:t>
            </a:r>
          </a:p>
          <a:p>
            <a:endParaRPr lang="pt-BR" sz="2400" dirty="0"/>
          </a:p>
          <a:p>
            <a:r>
              <a:rPr lang="pt-BR" sz="2400" dirty="0"/>
              <a:t>C.</a:t>
            </a:r>
          </a:p>
          <a:p>
            <a:endParaRPr lang="pt-BR" sz="2400" dirty="0"/>
          </a:p>
          <a:p>
            <a:r>
              <a:rPr lang="pt-BR" sz="2400" dirty="0"/>
              <a:t>C++.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DDDB-6906-CA48-9D53-E792A2338D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6723314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14688</TotalTime>
  <Words>1602</Words>
  <Application>Microsoft Macintosh PowerPoint</Application>
  <PresentationFormat>Apresentação na tela (4:3)</PresentationFormat>
  <Paragraphs>255</Paragraphs>
  <Slides>52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5" baseType="lpstr">
      <vt:lpstr>Arial</vt:lpstr>
      <vt:lpstr>Quicksand</vt:lpstr>
      <vt:lpstr>Eleanor template</vt:lpstr>
      <vt:lpstr>React JS Intermediário – Aula 1</vt:lpstr>
      <vt:lpstr>Tópicos abordados durante a aula de hoje</vt:lpstr>
      <vt:lpstr>Typescript</vt:lpstr>
      <vt:lpstr>O que é Typescript?</vt:lpstr>
      <vt:lpstr>O que é Typescript?</vt:lpstr>
      <vt:lpstr>Static vs Dynamic Typing</vt:lpstr>
      <vt:lpstr>Static Typing</vt:lpstr>
      <vt:lpstr>Static Typing</vt:lpstr>
      <vt:lpstr>Static Typing</vt:lpstr>
      <vt:lpstr>Dynamically Typed</vt:lpstr>
      <vt:lpstr>Features do Typescript vs Javascript</vt:lpstr>
      <vt:lpstr>Typescript pode ser processado pelo Browser?</vt:lpstr>
      <vt:lpstr>Como começar com o Typescript?</vt:lpstr>
      <vt:lpstr>Como começar a utilizar o Typescript?</vt:lpstr>
      <vt:lpstr>Instalando Typescript</vt:lpstr>
      <vt:lpstr>Inicializando um projeto</vt:lpstr>
      <vt:lpstr>Inicializando um projeto</vt:lpstr>
      <vt:lpstr>Inicializando um projeto</vt:lpstr>
      <vt:lpstr>Inicializando um projeto</vt:lpstr>
      <vt:lpstr>Inicializando um projeto</vt:lpstr>
      <vt:lpstr>Inicializando um projeto</vt:lpstr>
      <vt:lpstr>TS Types</vt:lpstr>
      <vt:lpstr>Basic Types</vt:lpstr>
      <vt:lpstr>Basic Types</vt:lpstr>
      <vt:lpstr>Basic Types</vt:lpstr>
      <vt:lpstr>Basic Types</vt:lpstr>
      <vt:lpstr>Basic Types</vt:lpstr>
      <vt:lpstr>Complex Types</vt:lpstr>
      <vt:lpstr>Complex Types</vt:lpstr>
      <vt:lpstr>Complex Types</vt:lpstr>
      <vt:lpstr>Type inference</vt:lpstr>
      <vt:lpstr>Inferência de Tipo</vt:lpstr>
      <vt:lpstr>Inferência de Tipo</vt:lpstr>
      <vt:lpstr>União de tipos</vt:lpstr>
      <vt:lpstr>União de tipos</vt:lpstr>
      <vt:lpstr>Type Alias</vt:lpstr>
      <vt:lpstr>Type Alias</vt:lpstr>
      <vt:lpstr>Function &amp; Function Types</vt:lpstr>
      <vt:lpstr>Function &amp; Function Types</vt:lpstr>
      <vt:lpstr>Function &amp; Function Types</vt:lpstr>
      <vt:lpstr>Generics</vt:lpstr>
      <vt:lpstr>Generics</vt:lpstr>
      <vt:lpstr>Generics</vt:lpstr>
      <vt:lpstr>Inicializando um projeto REACT + TS</vt:lpstr>
      <vt:lpstr>Inicializando um projeto</vt:lpstr>
      <vt:lpstr>Inicializando um projeto</vt:lpstr>
      <vt:lpstr>Inicializando um projeto</vt:lpstr>
      <vt:lpstr>Inicializando um projeto</vt:lpstr>
      <vt:lpstr>Inicializando um projeto</vt:lpstr>
      <vt:lpstr>Props</vt:lpstr>
      <vt:lpstr>Children Props?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TALK  Angular</dc:title>
  <cp:lastModifiedBy>Rafael Rocha Amaral Novoa Dobarco</cp:lastModifiedBy>
  <cp:revision>141</cp:revision>
  <dcterms:modified xsi:type="dcterms:W3CDTF">2022-02-02T19:10:17Z</dcterms:modified>
</cp:coreProperties>
</file>